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80" r:id="rId5"/>
    <p:sldId id="283" r:id="rId6"/>
    <p:sldId id="284" r:id="rId7"/>
    <p:sldId id="292" r:id="rId8"/>
    <p:sldId id="291" r:id="rId9"/>
    <p:sldId id="289" r:id="rId10"/>
    <p:sldId id="288" r:id="rId11"/>
    <p:sldId id="282" r:id="rId12"/>
    <p:sldId id="286" r:id="rId13"/>
    <p:sldId id="293" r:id="rId14"/>
    <p:sldId id="263" r:id="rId15"/>
    <p:sldId id="294" r:id="rId16"/>
    <p:sldId id="276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71"/>
    <a:srgbClr val="90EBCD"/>
    <a:srgbClr val="2453FF"/>
    <a:srgbClr val="30BA77"/>
    <a:srgbClr val="3138A7"/>
    <a:srgbClr val="175D51"/>
    <a:srgbClr val="0C322C"/>
    <a:srgbClr val="12E8DD"/>
    <a:srgbClr val="FE7C3F"/>
    <a:srgbClr val="192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78" autoAdjust="0"/>
    <p:restoredTop sz="96181"/>
  </p:normalViewPr>
  <p:slideViewPr>
    <p:cSldViewPr snapToGrid="0" showGuides="1">
      <p:cViewPr varScale="1">
        <p:scale>
          <a:sx n="121" d="100"/>
          <a:sy n="121" d="100"/>
        </p:scale>
        <p:origin x="104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5CFFD-C28E-4F99-A0AE-37E23A3D8A38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19A10-C191-488C-8380-88750C29A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DB24FD1D-08D9-754B-9072-50158CE8C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r="2822" b="2038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5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475302"/>
            <a:ext cx="5364162" cy="89870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7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8" y="1676828"/>
            <a:ext cx="469582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cap="all" spc="150" baseline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77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8001227" y="2590616"/>
            <a:ext cx="3458936" cy="72072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76ED4-C13A-AA4C-9F04-20D15B33BC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8642" y="641962"/>
            <a:ext cx="2491108" cy="4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84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7A39E62-F70C-A449-8D2A-5459F7ADE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B03F52-7E88-4B47-B1B0-66FBCA641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40A84-154B-6E4B-A72B-06DF1FCAD8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4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31838" y="4427780"/>
            <a:ext cx="2284412" cy="1697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1238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61238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61238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3143250" y="4427780"/>
            <a:ext cx="2284412" cy="1697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143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72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272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72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5556251" y="4427780"/>
            <a:ext cx="2284412" cy="16976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556251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685651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685651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685651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7969250" y="4427780"/>
            <a:ext cx="2284412" cy="1697610"/>
          </a:xfrm>
          <a:prstGeom prst="rect">
            <a:avLst/>
          </a:prstGeom>
          <a:solidFill>
            <a:srgbClr val="90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969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098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8098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098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949C644F-0BDF-644F-99DF-183820E03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3" name="Title Placeholder 22">
            <a:extLst>
              <a:ext uri="{FF2B5EF4-FFF2-40B4-BE49-F238E27FC236}">
                <a16:creationId xmlns:a16="http://schemas.microsoft.com/office/drawing/2014/main" id="{D819DAA4-B81B-D048-95D4-65888EC35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232EE1A-CACA-A34D-88EE-133A4D217F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7B300C-156A-FE49-B384-158CF1BB13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D771A0-4162-AF42-A7E2-19E42D407FD2}"/>
              </a:ext>
            </a:extLst>
          </p:cNvPr>
          <p:cNvCxnSpPr/>
          <p:nvPr userDrawn="1"/>
        </p:nvCxnSpPr>
        <p:spPr>
          <a:xfrm>
            <a:off x="731838" y="1811002"/>
            <a:ext cx="349091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1811337" y="216693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2166939"/>
            <a:ext cx="1079500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3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94073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94073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2630" y="3608389"/>
            <a:ext cx="1078707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1838" y="5047164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351647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FE5668-D381-A943-8EB5-CDF43C036E1C}"/>
              </a:ext>
            </a:extLst>
          </p:cNvPr>
          <p:cNvSpPr/>
          <p:nvPr userDrawn="1"/>
        </p:nvSpPr>
        <p:spPr>
          <a:xfrm>
            <a:off x="1811337" y="360838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FDAA05B5-C592-6E42-80FC-2545BFCB349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4073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A9AE1183-D579-174B-9D84-5245C493B7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4073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2379BFFE-E70F-7644-8A23-40284CD467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4073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D51072-C470-564D-A995-C548C57BB592}"/>
              </a:ext>
            </a:extLst>
          </p:cNvPr>
          <p:cNvSpPr/>
          <p:nvPr userDrawn="1"/>
        </p:nvSpPr>
        <p:spPr>
          <a:xfrm>
            <a:off x="1811337" y="5047164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060DFA1A-67F0-6E45-B7CB-0AAE07B6ED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4073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4A05ED43-E7D0-7248-9C39-A6E15C41DF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4073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9D142D52-B588-B242-BEEE-80954D89F4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4073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C15D9CA6-2E5A-E04E-8F48-393E3C67483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351647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21C53622-9EFF-7F44-9879-2A2BAA24917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351647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A0A0D9-4F63-1347-A485-D48CB5FCE08E}"/>
              </a:ext>
            </a:extLst>
          </p:cNvPr>
          <p:cNvSpPr/>
          <p:nvPr userDrawn="1"/>
        </p:nvSpPr>
        <p:spPr>
          <a:xfrm>
            <a:off x="5431647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1FE73530-0F23-7C47-B980-CB5D4FC3038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6722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2C20F2BC-7D0A-9C41-A26D-FF2723EDE56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6722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F73FE073-C169-1C42-A33B-4CDA6E8F5B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6722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CB98DF-9B1C-FF48-8093-AB8D801C3965}"/>
              </a:ext>
            </a:extLst>
          </p:cNvPr>
          <p:cNvSpPr/>
          <p:nvPr userDrawn="1"/>
        </p:nvSpPr>
        <p:spPr>
          <a:xfrm>
            <a:off x="5431646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8B803A65-AD20-5F4F-915B-BE35709930A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6722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37DB8250-C63D-8142-BD2B-A6747168987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6722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F55826CD-F145-FC46-A4A8-3209D7BDAA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6722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453EF9-715F-C54A-AE6F-44306514D06B}"/>
              </a:ext>
            </a:extLst>
          </p:cNvPr>
          <p:cNvSpPr/>
          <p:nvPr userDrawn="1"/>
        </p:nvSpPr>
        <p:spPr>
          <a:xfrm>
            <a:off x="5431647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6C0B919D-90D3-3642-AC62-00F989DE8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6722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AA8DAEC8-1BE6-774C-816B-D7F36321B3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6722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2794AB15-E47B-F842-BBE7-B0E71B2EDB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6722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406585DE-F3A7-B74B-9B09-055E0913B23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963194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E7003D66-A009-A64D-AA0C-958C7D84D9D3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7963194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FC9CD05F-9104-C449-A9F9-677DB214D8E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963194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12480D7-2AAE-7F4A-965B-ACBEF03C2E1C}"/>
              </a:ext>
            </a:extLst>
          </p:cNvPr>
          <p:cNvSpPr/>
          <p:nvPr userDrawn="1"/>
        </p:nvSpPr>
        <p:spPr>
          <a:xfrm>
            <a:off x="9043194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4144C1EC-C398-AF46-ABB9-6CC05A6F6CE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178774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0A4E4AA8-E703-4141-B05C-D3D6FA14D85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78774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9D8F0763-AC7D-B94E-97A8-C620D54150B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78774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6AECAD8-56B4-B44A-AED9-0C26D4D98C92}"/>
              </a:ext>
            </a:extLst>
          </p:cNvPr>
          <p:cNvSpPr/>
          <p:nvPr userDrawn="1"/>
        </p:nvSpPr>
        <p:spPr>
          <a:xfrm>
            <a:off x="9043193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2B24786B-9D7C-3E4C-9841-1F71E6F064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8774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A8126B9E-F37F-CB4B-9FCC-7A3A2456CFE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178774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6B5E1E12-48FA-1D42-BC70-AF7FA42006C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178774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554F88-C795-6248-9F15-4AD3F3EECD20}"/>
              </a:ext>
            </a:extLst>
          </p:cNvPr>
          <p:cNvSpPr/>
          <p:nvPr userDrawn="1"/>
        </p:nvSpPr>
        <p:spPr>
          <a:xfrm>
            <a:off x="9043194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3C4D0961-64E4-7E47-BBE5-C8C8206B672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178774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80" name="Text Placeholder 5">
            <a:extLst>
              <a:ext uri="{FF2B5EF4-FFF2-40B4-BE49-F238E27FC236}">
                <a16:creationId xmlns:a16="http://schemas.microsoft.com/office/drawing/2014/main" id="{E51F8781-5EFF-4C44-B3BA-B5D9B665110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178774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B1D598ED-FF71-5045-81B1-EBB579969EF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178774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5A1DF-3F53-0B42-BF73-DE55C795DE7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92576" y="1682897"/>
            <a:ext cx="1362006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Leadership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5EBE28-D1E8-4E4A-8840-5AA60F92A86C}"/>
              </a:ext>
            </a:extLst>
          </p:cNvPr>
          <p:cNvCxnSpPr>
            <a:cxnSpLocks/>
          </p:cNvCxnSpPr>
          <p:nvPr userDrawn="1"/>
        </p:nvCxnSpPr>
        <p:spPr>
          <a:xfrm>
            <a:off x="4365265" y="1811002"/>
            <a:ext cx="70948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8F30C5BE-16C7-C540-BC7B-360C6B3F5D0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552691" y="1682896"/>
            <a:ext cx="764050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Staff</a:t>
            </a:r>
            <a:endParaRPr lang="en-US" dirty="0"/>
          </a:p>
        </p:txBody>
      </p:sp>
      <p:sp>
        <p:nvSpPr>
          <p:cNvPr id="84" name="Slide Number Placeholder 5">
            <a:extLst>
              <a:ext uri="{FF2B5EF4-FFF2-40B4-BE49-F238E27FC236}">
                <a16:creationId xmlns:a16="http://schemas.microsoft.com/office/drawing/2014/main" id="{8476600C-F1CA-A047-9BD0-B2F3C22CA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7" name="Title Placeholder 22">
            <a:extLst>
              <a:ext uri="{FF2B5EF4-FFF2-40B4-BE49-F238E27FC236}">
                <a16:creationId xmlns:a16="http://schemas.microsoft.com/office/drawing/2014/main" id="{D366AD1F-3B81-7D4A-9502-B18BDFB3F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AA1FE1F6-25C9-1A43-83DF-F025C9FE44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033900B-F736-EF44-BAC4-3A77B0E54D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26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" y="4689475"/>
            <a:ext cx="5556250" cy="21685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rgbClr val="182071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divider.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9B111CC-B98E-F242-9ADF-50450F33C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93779-CB76-544F-960D-496C1020DA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9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Midnigh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0FDCF5C-86B3-F440-A893-470B69F0D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532B0F-A4B7-F949-A559-CD7986BA0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3EBA4D-7757-2944-8373-CEE4686321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3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B20EB30-CB43-734C-8DF0-DAB944A28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8B3992-AAE1-2142-9E7B-D2AC88C02E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5A391D-39B2-6745-862A-95972C1931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88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2C813E8-C658-124C-9153-E30C9CE32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AA71D1-B6F5-C242-A648-5D0E24F41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EADB76-4618-664F-9CFA-3B3A55C688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75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Mi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tx2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18442F-EC75-DC47-A96E-6254B0D4F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C1962-4F10-254B-AE17-A450CA1DAD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82CB02-F12D-6242-ADA9-3E30A76C07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34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5D67BAC3-7D92-43E0-B541-3CD20D3B1C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62750" y="1388787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67D7F198-E709-415B-BE81-7F4E9163A6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62750" y="5373338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CB952A7B-F5FC-400A-9984-9EEA1CE6080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62750" y="2384925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BD031F10-54AE-47EF-96AC-9FA4867FC2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62750" y="3381063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79C348CD-775B-4614-8743-2F23633010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762750" y="4377201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9250" y="56639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1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69250" y="4663439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2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69250" y="3662906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3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69250" y="26623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69250" y="1661840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FB69FC29-E567-7D44-A95F-434E7F0ECF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2286627"/>
            <a:ext cx="4695825" cy="134652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E9DA4685-36AF-6644-AB4D-7D4F71AD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itle Placeholder 22">
            <a:extLst>
              <a:ext uri="{FF2B5EF4-FFF2-40B4-BE49-F238E27FC236}">
                <a16:creationId xmlns:a16="http://schemas.microsoft.com/office/drawing/2014/main" id="{F08F6046-6A30-CF4F-8543-B62419904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499590"/>
            <a:ext cx="4695825" cy="8987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multi line headline with icons.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E508769-F2AC-024E-9AF4-147D8F770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FDD32-E9E4-A242-8E3D-3EDCBBD168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73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" y="68684"/>
            <a:ext cx="12192000" cy="6060653"/>
          </a:xfrm>
          <a:solidFill>
            <a:schemeClr val="bg2"/>
          </a:solidFill>
        </p:spPr>
        <p:txBody>
          <a:bodyPr bIns="900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6DC174-441B-514C-BAE8-66392B601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194017-611A-3D4F-BC07-B14C5A2AD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B96DE-5F0C-B349-A244-A16047201C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4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7" y="2194089"/>
            <a:ext cx="3490913" cy="8987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Side-by-side Agenda layout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70FD760-3AF5-1845-8F30-F679CCC65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EAA18613-A8C9-F645-A452-420108D0E4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6250" y="2284209"/>
            <a:ext cx="4695825" cy="32070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ct val="100000"/>
              <a:buFont typeface="+mj-lt"/>
              <a:buAutoNum type="arabicPeriod"/>
              <a:tabLst/>
              <a:defRPr sz="1800" b="0" baseline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5FC4D-7374-5140-B646-849E99B2F7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2031D-916C-3247-AE21-2326F2B7D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93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602C446C-DDB7-F645-BCAA-D81263BA6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4175" r="2485" b="156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F4126A-7F46-E940-A968-BF81BD0AC8F1}"/>
              </a:ext>
            </a:extLst>
          </p:cNvPr>
          <p:cNvSpPr/>
          <p:nvPr userDrawn="1"/>
        </p:nvSpPr>
        <p:spPr>
          <a:xfrm>
            <a:off x="8633095" y="1928986"/>
            <a:ext cx="1328216" cy="877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1900 Reston Metro Plaza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Suite 600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Reston, VA 20190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www.rancherfederal.com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5AF68-33F6-524E-9983-774F5EE73286}"/>
              </a:ext>
            </a:extLst>
          </p:cNvPr>
          <p:cNvSpPr/>
          <p:nvPr userDrawn="1"/>
        </p:nvSpPr>
        <p:spPr>
          <a:xfrm>
            <a:off x="731838" y="1928986"/>
            <a:ext cx="214321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200" dirty="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0570E3-D1BA-8F43-A876-0D3D51871AD4}"/>
              </a:ext>
            </a:extLst>
          </p:cNvPr>
          <p:cNvSpPr/>
          <p:nvPr userDrawn="1"/>
        </p:nvSpPr>
        <p:spPr>
          <a:xfrm>
            <a:off x="4351338" y="1928986"/>
            <a:ext cx="2890443" cy="625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For more information, contact SUSE </a:t>
            </a:r>
            <a:r>
              <a:rPr lang="en-GB" sz="800" b="0" i="0" u="none" strike="noStrike" kern="1200" dirty="0">
                <a:solidFill>
                  <a:schemeClr val="tx1"/>
                </a:solidFill>
                <a:effectLst/>
                <a:latin typeface="Poppins Light" pitchFamily="2" charset="77"/>
                <a:ea typeface="+mn-ea"/>
                <a:cs typeface="Poppins Light" pitchFamily="2" charset="77"/>
              </a:rPr>
              <a:t>Rancher Federal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+1 800 796 3700 (U.S./Canada)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+49 (0)911-740 53-0 (Worldwide)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79ADE-DDBA-4040-8F2E-30DFE8BA8E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8" y="641962"/>
            <a:ext cx="2486484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544286"/>
            <a:ext cx="7108825" cy="1824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2268D1-19DC-EF46-AD5A-3EA96AF76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03D83A36-7091-E445-90BB-3EE0E0CD18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Title Placeholder 22">
            <a:extLst>
              <a:ext uri="{FF2B5EF4-FFF2-40B4-BE49-F238E27FC236}">
                <a16:creationId xmlns:a16="http://schemas.microsoft.com/office/drawing/2014/main" id="{57ED2DA4-AB58-104B-857F-AF0DD0028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4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4EF25C-3CE1-8F46-86F5-1EE8C25889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611F7-F384-484B-AC6E-2A3DC35A34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1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A84F60-8CCB-8245-AC10-2749636B6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22">
            <a:extLst>
              <a:ext uri="{FF2B5EF4-FFF2-40B4-BE49-F238E27FC236}">
                <a16:creationId xmlns:a16="http://schemas.microsoft.com/office/drawing/2014/main" id="{26A206AF-6ADC-1B45-ABE2-345C48B443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0BC184-C783-F940-9884-9B9DBEF85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3E45F-7C8E-3C4D-920E-B68CADC8F0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0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7D48DF-D540-0748-A77F-8A417C48F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E3CCCA8A-97A8-EA40-BEAA-C515C96D14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8ABC229A-2235-234C-806B-3587ACF1F6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81CD41-01B8-BC41-9888-9A4DFBA635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5C45F-BD58-EE45-AFEB-9657A8A2C4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9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chemeClr val="bg2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DC6425-999F-0144-A97C-A4A176B714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7AA5E-9467-C54E-A06A-4F79BB1E63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0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C7CF9425-5972-274D-ABF4-EEC254250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F5E24032-F81C-744B-8878-B00BE5F3C6E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674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7F09915-946D-DE4A-B72F-F252C91F4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5F88ED82-711E-1A41-BFAD-BCC8CBC63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1DE737F9-6553-3A45-94BB-6DB09998C9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CC9222-88E8-9048-B1E2-0BEE9BA95F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F08144-9A9C-2D4F-A02F-0085A0DA03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4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 userDrawn="1">
          <p15:clr>
            <a:srgbClr val="5ACBF0"/>
          </p15:clr>
        </p15:guide>
        <p15:guide id="2" pos="3885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856AF3E-B090-5F45-9D26-46D031177A8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839" y="2527171"/>
            <a:ext cx="2959848" cy="3054177"/>
          </a:xfrm>
          <a:solidFill>
            <a:schemeClr val="bg2"/>
          </a:solidFill>
        </p:spPr>
        <p:txBody>
          <a:bodyPr bIns="972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D95CDF08-3C0A-8545-9972-CA8FFF8F4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3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F9734DB7-4573-E54D-99BE-47F24BC6743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9708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F2EF161-0BA0-2E48-8AD5-D36E7673E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40D362BD-4BB0-FC4F-971A-AE2F42313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B73E471E-1FA7-B940-AB4D-88E101EBC6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E55177-0465-464F-866B-FB1EF5087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837DD-8EFC-4740-91DE-967A20CC71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42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46DEE2DA-84D2-6941-8A88-E29564D30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9FC0674-D651-4342-A16B-262495BB368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4553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1E574FEA-87A3-684A-91B0-8FCC1CBE513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169991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84AD2305-29FE-4C4A-84B2-BBC5E2FBBEF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904288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2DEDF1B-7DBE-8F40-8A83-8C7EA6CE4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22">
            <a:extLst>
              <a:ext uri="{FF2B5EF4-FFF2-40B4-BE49-F238E27FC236}">
                <a16:creationId xmlns:a16="http://schemas.microsoft.com/office/drawing/2014/main" id="{EBFD46A8-9883-7C44-9A78-21940658DD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871005AC-5496-CE40-96A2-5FD7E23868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E49DEE-92EC-0742-998B-46BB46219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8373A8-42B5-CF4E-9EE1-21558E9445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5ACBF0"/>
          </p15:clr>
        </p15:guide>
        <p15:guide id="2" pos="3885">
          <p15:clr>
            <a:srgbClr val="5ACBF0"/>
          </p15:clr>
        </p15:guide>
        <p15:guide id="3" pos="2083" userDrawn="1">
          <p15:clr>
            <a:srgbClr val="5ACBF0"/>
          </p15:clr>
        </p15:guide>
        <p15:guide id="4" pos="2170" userDrawn="1">
          <p15:clr>
            <a:srgbClr val="5ACBF0"/>
          </p15:clr>
        </p15:guide>
        <p15:guide id="5" pos="5505" userDrawn="1">
          <p15:clr>
            <a:srgbClr val="5ACBF0"/>
          </p15:clr>
        </p15:guide>
        <p15:guide id="6" pos="5609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Placeholder 22"/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731837" y="2528888"/>
            <a:ext cx="10728325" cy="18312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836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70" r:id="rId4"/>
    <p:sldLayoutId id="2147483668" r:id="rId5"/>
    <p:sldLayoutId id="2147483653" r:id="rId6"/>
    <p:sldLayoutId id="2147483657" r:id="rId7"/>
    <p:sldLayoutId id="2147483658" r:id="rId8"/>
    <p:sldLayoutId id="2147483659" r:id="rId9"/>
    <p:sldLayoutId id="2147483663" r:id="rId10"/>
    <p:sldLayoutId id="2147483656" r:id="rId11"/>
    <p:sldLayoutId id="2147483673" r:id="rId12"/>
    <p:sldLayoutId id="2147483650" r:id="rId13"/>
    <p:sldLayoutId id="2147483662" r:id="rId14"/>
    <p:sldLayoutId id="2147483672" r:id="rId15"/>
    <p:sldLayoutId id="2147483676" r:id="rId16"/>
    <p:sldLayoutId id="2147483677" r:id="rId17"/>
    <p:sldLayoutId id="2147483666" r:id="rId18"/>
    <p:sldLayoutId id="2147483661" r:id="rId19"/>
    <p:sldLayoutId id="2147483674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1000"/>
        </a:spcAft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Font typeface="Poppins Black" panose="00000A00000000000000" pitchFamily="2" charset="0"/>
        <a:buChar char="—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SemiBold" panose="000007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61" userDrawn="1">
          <p15:clr>
            <a:srgbClr val="F26B43"/>
          </p15:clr>
        </p15:guide>
        <p15:guide id="2" orient="horz" pos="459" userDrawn="1">
          <p15:clr>
            <a:srgbClr val="F26B43"/>
          </p15:clr>
        </p15:guide>
        <p15:guide id="3" orient="horz" pos="3861" userDrawn="1">
          <p15:clr>
            <a:srgbClr val="F26B43"/>
          </p15:clr>
        </p15:guide>
        <p15:guide id="4" pos="7219" userDrawn="1">
          <p15:clr>
            <a:srgbClr val="F26B43"/>
          </p15:clr>
        </p15:guide>
        <p15:guide id="5" pos="1141" userDrawn="1">
          <p15:clr>
            <a:srgbClr val="F26B43"/>
          </p15:clr>
        </p15:guide>
        <p15:guide id="6" pos="1220" userDrawn="1">
          <p15:clr>
            <a:srgbClr val="F26B43"/>
          </p15:clr>
        </p15:guide>
        <p15:guide id="7" pos="3419" userDrawn="1">
          <p15:clr>
            <a:srgbClr val="F26B43"/>
          </p15:clr>
        </p15:guide>
        <p15:guide id="8" pos="3500" userDrawn="1">
          <p15:clr>
            <a:srgbClr val="F26B43"/>
          </p15:clr>
        </p15:guide>
        <p15:guide id="9" pos="4179" userDrawn="1">
          <p15:clr>
            <a:srgbClr val="F26B43"/>
          </p15:clr>
        </p15:guide>
        <p15:guide id="10" pos="4260" userDrawn="1">
          <p15:clr>
            <a:srgbClr val="F26B43"/>
          </p15:clr>
        </p15:guide>
        <p15:guide id="11" pos="2741" userDrawn="1">
          <p15:clr>
            <a:srgbClr val="F26B43"/>
          </p15:clr>
        </p15:guide>
        <p15:guide id="12" pos="2660" userDrawn="1">
          <p15:clr>
            <a:srgbClr val="F26B43"/>
          </p15:clr>
        </p15:guide>
        <p15:guide id="13" pos="1980" userDrawn="1">
          <p15:clr>
            <a:srgbClr val="F26B43"/>
          </p15:clr>
        </p15:guide>
        <p15:guide id="14" pos="1900" userDrawn="1">
          <p15:clr>
            <a:srgbClr val="F26B43"/>
          </p15:clr>
        </p15:guide>
        <p15:guide id="15" pos="5020" userDrawn="1">
          <p15:clr>
            <a:srgbClr val="F26B43"/>
          </p15:clr>
        </p15:guide>
        <p15:guide id="16" pos="4939" userDrawn="1">
          <p15:clr>
            <a:srgbClr val="F26B43"/>
          </p15:clr>
        </p15:guide>
        <p15:guide id="17" pos="5700" userDrawn="1">
          <p15:clr>
            <a:srgbClr val="F26B43"/>
          </p15:clr>
        </p15:guide>
        <p15:guide id="18" pos="5777" userDrawn="1">
          <p15:clr>
            <a:srgbClr val="F26B43"/>
          </p15:clr>
        </p15:guide>
        <p15:guide id="19" pos="6457" userDrawn="1">
          <p15:clr>
            <a:srgbClr val="F26B43"/>
          </p15:clr>
        </p15:guide>
        <p15:guide id="20" pos="6537" userDrawn="1">
          <p15:clr>
            <a:srgbClr val="F26B43"/>
          </p15:clr>
        </p15:guide>
        <p15:guide id="21" orient="horz" pos="799" userDrawn="1">
          <p15:clr>
            <a:srgbClr val="F26B43"/>
          </p15:clr>
        </p15:guide>
        <p15:guide id="22" orient="horz" pos="1593" userDrawn="1">
          <p15:clr>
            <a:srgbClr val="F26B43"/>
          </p15:clr>
        </p15:guide>
        <p15:guide id="23" orient="horz" pos="1139" userDrawn="1">
          <p15:clr>
            <a:srgbClr val="F26B43"/>
          </p15:clr>
        </p15:guide>
        <p15:guide id="24" orient="horz" pos="2500" userDrawn="1">
          <p15:clr>
            <a:srgbClr val="F26B43"/>
          </p15:clr>
        </p15:guide>
        <p15:guide id="25" orient="horz" pos="2954" userDrawn="1">
          <p15:clr>
            <a:srgbClr val="F26B43"/>
          </p15:clr>
        </p15:guide>
        <p15:guide id="26" orient="horz" pos="3385" userDrawn="1">
          <p15:clr>
            <a:srgbClr val="F26B43"/>
          </p15:clr>
        </p15:guide>
        <p15:guide id="27" orient="horz" pos="2047" userDrawn="1">
          <p15:clr>
            <a:srgbClr val="F26B43"/>
          </p15:clr>
        </p15:guide>
        <p15:guide id="28" orient="horz" pos="1820" userDrawn="1">
          <p15:clr>
            <a:srgbClr val="F26B43"/>
          </p15:clr>
        </p15:guide>
        <p15:guide id="29" orient="horz" pos="227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795838"/>
            <a:ext cx="8364265" cy="133882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sz="3600" b="1" dirty="0"/>
              <a:t>L</a:t>
            </a:r>
            <a:r>
              <a:rPr lang="en-AU" sz="3600" dirty="0"/>
              <a:t>everaging </a:t>
            </a:r>
            <a:r>
              <a:rPr lang="en-AU" sz="3800" b="1" dirty="0"/>
              <a:t>Rancher Federal </a:t>
            </a:r>
            <a:r>
              <a:rPr lang="en-AU" sz="3600" dirty="0"/>
              <a:t>within the DoD and U.S. Government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3878280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Zack Brady – Field Engineer zack.brady@rancherfederal.com</a:t>
            </a:r>
          </a:p>
        </p:txBody>
      </p:sp>
    </p:spTree>
    <p:extLst>
      <p:ext uri="{BB962C8B-B14F-4D97-AF65-F5344CB8AC3E}">
        <p14:creationId xmlns:p14="http://schemas.microsoft.com/office/powerpoint/2010/main" val="299353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Stressed about STIG’s? Worried about ATO’s?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7C2BE-04CE-DB34-EA5A-080E9006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18" y="1366845"/>
            <a:ext cx="10773163" cy="460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6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+mj-lt"/>
              </a:rPr>
              <a:t>Break!!</a:t>
            </a:r>
          </a:p>
          <a:p>
            <a:r>
              <a:rPr lang="en-AU" b="1" dirty="0">
                <a:latin typeface="+mj-lt"/>
              </a:rPr>
              <a:t>and then our…</a:t>
            </a:r>
          </a:p>
          <a:p>
            <a:endParaRPr lang="en-AU" sz="3400" b="1" dirty="0">
              <a:latin typeface="+mj-lt"/>
            </a:endParaRPr>
          </a:p>
          <a:p>
            <a:r>
              <a:rPr lang="en-AU" sz="3400" b="1" dirty="0">
                <a:latin typeface="+mj-lt"/>
              </a:rPr>
              <a:t>Demo/Workshop!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7F37E4-CB62-636F-F0FF-5B1BDBA6E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5CEF76B-CD60-7ECE-289A-3A028874205D}"/>
              </a:ext>
            </a:extLst>
          </p:cNvPr>
          <p:cNvSpPr>
            <a:spLocks noGrp="1"/>
          </p:cNvSpPr>
          <p:nvPr/>
        </p:nvSpPr>
        <p:spPr>
          <a:xfrm>
            <a:off x="3363842" y="4344474"/>
            <a:ext cx="5464315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rgs.zackbrady.com</a:t>
            </a:r>
            <a:r>
              <a:rPr lang="en-AU" sz="3000" b="1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350A-35DA-4CE8-8BAA-C93367BAD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9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From Datacenters to the Edge…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20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4311BE9-4C29-7746-9389-3AA5354E8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AA356-9EE4-3787-F6A3-A00EB029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29" y="1703376"/>
            <a:ext cx="7772400" cy="4293741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0561E4F-0CB6-A5F9-8BCC-B5CCA77D94AF}"/>
              </a:ext>
            </a:extLst>
          </p:cNvPr>
          <p:cNvSpPr>
            <a:spLocks noGrp="1"/>
          </p:cNvSpPr>
          <p:nvPr/>
        </p:nvSpPr>
        <p:spPr>
          <a:xfrm>
            <a:off x="455181" y="860883"/>
            <a:ext cx="8968219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What’s Next for Rancher Government…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D92C9-0B0C-8B3B-9C10-737DFA0D314C}"/>
              </a:ext>
            </a:extLst>
          </p:cNvPr>
          <p:cNvSpPr txBox="1"/>
          <p:nvPr/>
        </p:nvSpPr>
        <p:spPr>
          <a:xfrm>
            <a:off x="531381" y="2288280"/>
            <a:ext cx="3093562" cy="3159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 Carbide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Secure/Trusted Container Registry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Automated STIG Validation (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Stigatron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SLSA3/SBOM’s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GOV ONLY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674612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902820"/>
            <a:ext cx="8364265" cy="512448"/>
          </a:xfrm>
        </p:spPr>
        <p:txBody>
          <a:bodyPr/>
          <a:lstStyle/>
          <a:p>
            <a:r>
              <a:rPr lang="en-AU" sz="3600" b="1" dirty="0">
                <a:latin typeface="+mj-lt"/>
              </a:rPr>
              <a:t>Thank you for your time!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144318" y="406828"/>
            <a:ext cx="2572385" cy="537327"/>
          </a:xfrm>
        </p:spPr>
        <p:txBody>
          <a:bodyPr vert="horz" wrap="square" lIns="0" tIns="0" rIns="0" bIns="0" rtlCol="0" anchor="t">
            <a:spAutoFit/>
          </a:bodyPr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458427" y="236647"/>
            <a:ext cx="3458936" cy="737894"/>
          </a:xfrm>
        </p:spPr>
        <p:txBody>
          <a:bodyPr/>
          <a:lstStyle/>
          <a:p>
            <a:endParaRPr lang="en-US" dirty="0"/>
          </a:p>
          <a:p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996B64-A0A6-47E0-B4CE-218C2760F16E}"/>
              </a:ext>
            </a:extLst>
          </p:cNvPr>
          <p:cNvSpPr txBox="1"/>
          <p:nvPr/>
        </p:nvSpPr>
        <p:spPr>
          <a:xfrm>
            <a:off x="6175331" y="17181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Poppi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3135085"/>
            <a:ext cx="4967922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Phone: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(844) 747-7779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info@rancherfederal.com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65A35-371F-9C4A-4BE5-F13917EE54AC}"/>
              </a:ext>
            </a:extLst>
          </p:cNvPr>
          <p:cNvSpPr txBox="1"/>
          <p:nvPr/>
        </p:nvSpPr>
        <p:spPr>
          <a:xfrm>
            <a:off x="366078" y="5084469"/>
            <a:ext cx="2095227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</a:p>
        </p:txBody>
      </p:sp>
    </p:spTree>
    <p:extLst>
      <p:ext uri="{BB962C8B-B14F-4D97-AF65-F5344CB8AC3E}">
        <p14:creationId xmlns:p14="http://schemas.microsoft.com/office/powerpoint/2010/main" val="27045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731837" y="2194090"/>
            <a:ext cx="3807506" cy="63709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dirty="0"/>
              <a:t>Today’s </a:t>
            </a:r>
            <a:r>
              <a:rPr lang="en-US" sz="36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00" name="Text Placeholder 99"/>
          <p:cNvSpPr>
            <a:spLocks noGrp="1"/>
          </p:cNvSpPr>
          <p:nvPr>
            <p:ph type="body" sz="quarter" idx="15"/>
          </p:nvPr>
        </p:nvSpPr>
        <p:spPr>
          <a:xfrm>
            <a:off x="5501821" y="1219549"/>
            <a:ext cx="5381826" cy="4108817"/>
          </a:xfrm>
        </p:spPr>
        <p:txBody>
          <a:bodyPr/>
          <a:lstStyle/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Overview/Introductions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a Container? Kubernetes?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Why RGS?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Rancher?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The Rancher Approach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Demo/Workshop (my favorite)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Q&amp;A Session</a:t>
            </a:r>
            <a:endParaRPr lang="en-US" sz="2000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5E8DA6D-D656-F04D-801D-4E5B29D36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38" y="6294438"/>
            <a:ext cx="288925" cy="123825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0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59696" y="739130"/>
            <a:ext cx="2392362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dirty="0"/>
              <a:t>About me…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6" y="4942535"/>
            <a:ext cx="4499836" cy="83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Zack Brady – Field Engineer zack.brady@rancherfederal.com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55DB0-8B94-28CE-EBF5-E53C139FD031}"/>
              </a:ext>
            </a:extLst>
          </p:cNvPr>
          <p:cNvSpPr txBox="1"/>
          <p:nvPr/>
        </p:nvSpPr>
        <p:spPr>
          <a:xfrm>
            <a:off x="459695" y="1676345"/>
            <a:ext cx="4499836" cy="2457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DoD/IC Contractor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U.S. Military Veteran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Built/Exited a Digital Firm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Open-Source Contributor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Career of Software/DevOps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Active Volunteer FF/EMT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75" y="254000"/>
            <a:ext cx="4533900" cy="635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ED464-BEC0-234C-7861-C8A2E4BF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915" y="1464592"/>
            <a:ext cx="4749360" cy="4258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4CAEF-6AF6-2354-764C-AFC0C9FD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26" y="1454356"/>
            <a:ext cx="4749360" cy="42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56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D4D5D70-1196-9DA1-1C3D-F667C2A54FD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</p:spTree>
    <p:extLst>
      <p:ext uri="{BB962C8B-B14F-4D97-AF65-F5344CB8AC3E}">
        <p14:creationId xmlns:p14="http://schemas.microsoft.com/office/powerpoint/2010/main" val="248254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What is Rancher Government? (RGS)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10363511" cy="4405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Government is a 100% U.S. entity dedicated to delivering Kubernetes and Cloud Native Technology solutions and support across the Federal, DoD/IC, and Public Sector community.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offers varying levels of service and support including U.S. CONUS Support and Cleared Support (Full-Time, Part-Time, and Contract).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exists to enhance Rancher’s capabilities to meet the ever-evolving Federal, Department of Defense, Intelligence Community, and Public Sector mission requirements by: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PKI Authentication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STIG/CIS Benchmarks Hardening 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SELinux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/FIPS Compliance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Enterprise Auditing Functionality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C2S, SC2S, GovCloud,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Airgapped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, and Special Enclave Support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Automated Upstream Image Vulnerability Scanning</a:t>
            </a:r>
          </a:p>
        </p:txBody>
      </p:sp>
    </p:spTree>
    <p:extLst>
      <p:ext uri="{BB962C8B-B14F-4D97-AF65-F5344CB8AC3E}">
        <p14:creationId xmlns:p14="http://schemas.microsoft.com/office/powerpoint/2010/main" val="87483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Rancher’s Pillars of Success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3340099" cy="241604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Enterprise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24/7 U.S.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E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nterprise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upport for Rancher &amp; Ecosystem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Technical Account Manager &amp; Bootstrap Architecture and Infrastructure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Cleared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70% of RGS of TS/SCI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ontinuous Training (CE)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4595C-62DB-35FD-0C58-AB6FE5480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58" y="4048333"/>
            <a:ext cx="2242457" cy="2234982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7A6AF25-9AAC-4652-51E3-AF8384ED9029}"/>
              </a:ext>
            </a:extLst>
          </p:cNvPr>
          <p:cNvSpPr txBox="1">
            <a:spLocks/>
          </p:cNvSpPr>
          <p:nvPr/>
        </p:nvSpPr>
        <p:spPr>
          <a:xfrm>
            <a:off x="4628923" y="1532354"/>
            <a:ext cx="3340099" cy="26930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Mission Accelerator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Dedicated to the Rancher Portfolio to work for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Air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gap, Classified, and Mission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ecurity-first mindset to the Rancher capabilities by baking in NIST FIPS-140-2/3 Encryption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and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DISA STIG certification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Collaborated to develop the RKE Gov/RKE2 secure-by-default Kubernetes distribution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D67EA53-932F-12B0-7A0B-65708193FF92}"/>
              </a:ext>
            </a:extLst>
          </p:cNvPr>
          <p:cNvSpPr txBox="1">
            <a:spLocks/>
          </p:cNvSpPr>
          <p:nvPr/>
        </p:nvSpPr>
        <p:spPr>
          <a:xfrm>
            <a:off x="8526009" y="1532354"/>
            <a:ext cx="3340099" cy="233910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Professional Services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Onsite or Remote FTE and Te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mporary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Engineers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Cloud Advocates and Evangelists focused on bootstrapping or delivering customer success 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Multiple Prime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ontracts around the IC/DoD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Primed 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at USAF Platform One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D858B1-33CF-7078-FFFB-DD8A0996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829" y="4052277"/>
            <a:ext cx="2242457" cy="2242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BDFE9B-FC69-1B42-2E28-D505CE49E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484" y="4415024"/>
            <a:ext cx="1920976" cy="22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3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9693" y="2402053"/>
            <a:ext cx="4283223" cy="115724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The Complete Rancher Ecosystem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E9D4F-4E3B-C2F2-4549-C8E3FD26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07" y="755650"/>
            <a:ext cx="57023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8760" y="248065"/>
            <a:ext cx="7334479" cy="566309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Rancher Supported Partners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6EC50-FEE2-EBC5-1695-11352850C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91" y="943783"/>
            <a:ext cx="10321228" cy="521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60171"/>
      </p:ext>
    </p:extLst>
  </p:cSld>
  <p:clrMapOvr>
    <a:masterClrMapping/>
  </p:clrMapOvr>
</p:sld>
</file>

<file path=ppt/theme/theme1.xml><?xml version="1.0" encoding="utf-8"?>
<a:theme xmlns:a="http://schemas.openxmlformats.org/drawingml/2006/main" name="SUSE RGS">
  <a:themeElements>
    <a:clrScheme name="SUSE Infinity">
      <a:dk1>
        <a:srgbClr val="000000"/>
      </a:dk1>
      <a:lt1>
        <a:srgbClr val="FFFFFF"/>
      </a:lt1>
      <a:dk2>
        <a:srgbClr val="0C322C"/>
      </a:dk2>
      <a:lt2>
        <a:srgbClr val="EFEFEF"/>
      </a:lt2>
      <a:accent1>
        <a:srgbClr val="30BA78"/>
      </a:accent1>
      <a:accent2>
        <a:srgbClr val="192072"/>
      </a:accent2>
      <a:accent3>
        <a:srgbClr val="2453FF"/>
      </a:accent3>
      <a:accent4>
        <a:srgbClr val="FE7C3F"/>
      </a:accent4>
      <a:accent5>
        <a:srgbClr val="90EBCD"/>
      </a:accent5>
      <a:accent6>
        <a:srgbClr val="A5A5A5"/>
      </a:accent6>
      <a:hlink>
        <a:srgbClr val="ED7D31"/>
      </a:hlink>
      <a:folHlink>
        <a:srgbClr val="FFA56F"/>
      </a:folHlink>
    </a:clrScheme>
    <a:fontScheme name="SUSE Infinity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D228E4-0704-48AB-A5B4-085B844E48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3C6682-A717-4DEF-A002-EA59B5040EB5}">
  <ds:schemaRefs>
    <ds:schemaRef ds:uri="http://purl.org/dc/dcmitype/"/>
    <ds:schemaRef ds:uri="8c1a99d6-bff1-4c62-8955-980e3f8dfa86"/>
    <ds:schemaRef ds:uri="http://schemas.microsoft.com/office/infopath/2007/PartnerControls"/>
    <ds:schemaRef ds:uri="http://schemas.microsoft.com/office/2006/metadata/properties"/>
    <ds:schemaRef ds:uri="0b5d8ded-b735-461b-b806-278bf9fb68ec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4A4761F-9D82-4B22-B041-B833551F2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12138</TotalTime>
  <Words>473</Words>
  <Application>Microsoft Macintosh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SUSE RGS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Rancher Government? (RGS)</vt:lpstr>
      <vt:lpstr>Rancher’s Pillars of Success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Armstrong, India</dc:creator>
  <cp:lastModifiedBy>Zack Brady</cp:lastModifiedBy>
  <cp:revision>267</cp:revision>
  <cp:lastPrinted>2022-11-10T02:31:30Z</cp:lastPrinted>
  <dcterms:created xsi:type="dcterms:W3CDTF">2020-11-17T10:12:06Z</dcterms:created>
  <dcterms:modified xsi:type="dcterms:W3CDTF">2023-01-18T15:29:42Z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0x01010012D081D41A085144BAC44BDD41D8DA32</vt:lpwstr>
  </property>
</Properties>
</file>